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8"/>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28" r:id="rId143"/>
    <p:sldId id="979" r:id="rId144"/>
    <p:sldId id="984" r:id="rId145"/>
    <p:sldId id="985" r:id="rId146"/>
    <p:sldId id="975"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360D07"/>
    <a:srgbClr val="D37011"/>
    <a:srgbClr val="323232"/>
    <a:srgbClr val="6B300C"/>
    <a:srgbClr val="C0C0C0"/>
    <a:srgbClr val="CCCCCC"/>
    <a:srgbClr val="FFFFFF"/>
    <a:srgbClr val="FF823A"/>
    <a:srgbClr val="FD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p:scale>
          <a:sx n="75" d="100"/>
          <a:sy n="75" d="100"/>
        </p:scale>
        <p:origin x="2322" y="990"/>
      </p:cViewPr>
      <p:guideLst>
        <p:guide pos="3816"/>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people often reuse passwords between sites, a data breach on a less sensitive system can be leveraged to attack a more sensitive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results in a decentralized system that does not rely on a single point of failure, and it means that hackers can't steal anything from the service provider that would let them impersonate you.</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in where those keys are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requests access,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because even if an attacker manages to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actually do anything with it.</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hacker can't use that public key to impersonate her, and they can't derive the private key from the public key, so it's basically pointless to steal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59BC-5F40-02B3-63E5-53EB2898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DA5D0-45A6-5E05-DF2C-796D2D73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FCB40-92D3-46F3-1F35-96A44A64C3DC}"/>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While stealing the </a:t>
            </a:r>
            <a:r>
              <a:rPr lang="en-US" sz="1200" b="0" i="1" u="none" kern="1200" dirty="0">
                <a:solidFill>
                  <a:schemeClr val="tx1"/>
                </a:solidFill>
                <a:effectLst/>
                <a:latin typeface="+mn-lt"/>
                <a:ea typeface="+mn-ea"/>
                <a:cs typeface="+mn-cs"/>
              </a:rPr>
              <a:t>public </a:t>
            </a:r>
            <a:r>
              <a:rPr lang="en-US" sz="1200" b="0" i="0" u="none" kern="1200" dirty="0">
                <a:solidFill>
                  <a:schemeClr val="tx1"/>
                </a:solidFill>
                <a:effectLst/>
                <a:latin typeface="+mn-lt"/>
                <a:ea typeface="+mn-ea"/>
                <a:cs typeface="+mn-cs"/>
              </a:rPr>
              <a:t>key might be pointless, there's still some value in stealing the </a:t>
            </a:r>
            <a:r>
              <a:rPr lang="en-US" sz="1200" b="0" i="1" u="none" kern="1200" dirty="0">
                <a:solidFill>
                  <a:schemeClr val="tx1"/>
                </a:solidFill>
                <a:effectLst/>
                <a:latin typeface="+mn-lt"/>
                <a:ea typeface="+mn-ea"/>
                <a:cs typeface="+mn-cs"/>
              </a:rPr>
              <a:t>private </a:t>
            </a:r>
            <a:r>
              <a:rPr lang="en-US" sz="1200" b="0" i="0" u="none" kern="1200" dirty="0">
                <a:solidFill>
                  <a:schemeClr val="tx1"/>
                </a:solidFill>
                <a:effectLst/>
                <a:latin typeface="+mn-lt"/>
                <a:ea typeface="+mn-ea"/>
                <a:cs typeface="+mn-cs"/>
              </a:rPr>
              <a:t>keys from the user's device.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If an attacker can get ahold of the device where the keys are stored, they could potentially use those keys to impersonate the user to any site that has a stored passkey for that person.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However, there's no way to do this </a:t>
            </a:r>
            <a:r>
              <a:rPr lang="en-US" sz="1200" b="0" i="1" u="none" kern="1200" dirty="0">
                <a:solidFill>
                  <a:schemeClr val="tx1"/>
                </a:solidFill>
                <a:effectLst/>
                <a:latin typeface="+mn-lt"/>
                <a:ea typeface="+mn-ea"/>
                <a:cs typeface="+mn-cs"/>
              </a:rPr>
              <a:t>at scale. </a:t>
            </a:r>
            <a:r>
              <a:rPr lang="en-US" sz="1200" b="0" i="0" u="none" kern="1200" dirty="0">
                <a:solidFill>
                  <a:schemeClr val="tx1"/>
                </a:solidFill>
                <a:effectLst/>
                <a:latin typeface="+mn-lt"/>
                <a:ea typeface="+mn-ea"/>
                <a:cs typeface="+mn-cs"/>
              </a:rPr>
              <a:t>If an attacker manages to steal a SAML Identity Provider's private key, they can forge their way into </a:t>
            </a:r>
            <a:r>
              <a:rPr lang="en-US" sz="1200" b="0" i="1" u="none" kern="1200" dirty="0">
                <a:solidFill>
                  <a:schemeClr val="tx1"/>
                </a:solidFill>
                <a:effectLst/>
                <a:latin typeface="+mn-lt"/>
                <a:ea typeface="+mn-ea"/>
                <a:cs typeface="+mn-cs"/>
              </a:rPr>
              <a:t>any website </a:t>
            </a:r>
            <a:r>
              <a:rPr lang="en-US" sz="1200" b="0" i="0" u="none" kern="1200" dirty="0">
                <a:solidFill>
                  <a:schemeClr val="tx1"/>
                </a:solidFill>
                <a:effectLst/>
                <a:latin typeface="+mn-lt"/>
                <a:ea typeface="+mn-ea"/>
                <a:cs typeface="+mn-cs"/>
              </a:rPr>
              <a:t>that uses that provider.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But with passkeys, an attacker can only impersonate the person whose device they stole. This makes large scale attacks more expensive to attempt and less valuable to pull off.</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That's great, but of course if </a:t>
            </a:r>
            <a:r>
              <a:rPr lang="en-US" sz="1200" b="0" i="1" u="none" kern="1200" dirty="0">
                <a:solidFill>
                  <a:schemeClr val="tx1"/>
                </a:solidFill>
                <a:effectLst/>
                <a:latin typeface="+mn-lt"/>
                <a:ea typeface="+mn-ea"/>
                <a:cs typeface="+mn-cs"/>
              </a:rPr>
              <a:t>your </a:t>
            </a:r>
            <a:r>
              <a:rPr lang="en-US" sz="1200" b="0" i="0" u="none" kern="1200" dirty="0">
                <a:solidFill>
                  <a:schemeClr val="tx1"/>
                </a:solidFill>
                <a:effectLst/>
                <a:latin typeface="+mn-lt"/>
                <a:ea typeface="+mn-ea"/>
                <a:cs typeface="+mn-cs"/>
              </a:rPr>
              <a:t>phone gets stolen, it doesn't really matter to </a:t>
            </a:r>
            <a:r>
              <a:rPr lang="en-US" sz="1200" b="0" i="1" u="none" kern="1200" dirty="0">
                <a:solidFill>
                  <a:schemeClr val="tx1"/>
                </a:solidFill>
                <a:effectLst/>
                <a:latin typeface="+mn-lt"/>
                <a:ea typeface="+mn-ea"/>
                <a:cs typeface="+mn-cs"/>
              </a:rPr>
              <a:t>you </a:t>
            </a:r>
            <a:r>
              <a:rPr lang="en-US" sz="1200" b="0" i="0" u="none" kern="1200" dirty="0">
                <a:solidFill>
                  <a:schemeClr val="tx1"/>
                </a:solidFill>
                <a:effectLst/>
                <a:latin typeface="+mn-lt"/>
                <a:ea typeface="+mn-ea"/>
                <a:cs typeface="+mn-cs"/>
              </a:rPr>
              <a:t>whether you're the only victim or one of many, so it's really important that these private keys be stored </a:t>
            </a:r>
            <a:r>
              <a:rPr lang="en-US" sz="1200" b="1" i="0" u="none" kern="1200" dirty="0">
                <a:solidFill>
                  <a:schemeClr val="tx1"/>
                </a:solidFill>
                <a:effectLst/>
                <a:latin typeface="+mn-lt"/>
                <a:ea typeface="+mn-ea"/>
                <a:cs typeface="+mn-cs"/>
              </a:rPr>
              <a:t>securely</a:t>
            </a:r>
            <a:r>
              <a:rPr lang="en-US" sz="1200" b="0" i="0" u="none" kern="1200" dirty="0">
                <a:solidFill>
                  <a:schemeClr val="tx1"/>
                </a:solidFill>
                <a:effectLst/>
                <a:latin typeface="+mn-lt"/>
                <a:ea typeface="+mn-ea"/>
                <a:cs typeface="+mn-cs"/>
              </a:rPr>
              <a:t> on the device.</a:t>
            </a:r>
          </a:p>
        </p:txBody>
      </p:sp>
      <p:sp>
        <p:nvSpPr>
          <p:cNvPr id="4" name="Slide Number Placeholder 3">
            <a:extLst>
              <a:ext uri="{FF2B5EF4-FFF2-40B4-BE49-F238E27FC236}">
                <a16:creationId xmlns:a16="http://schemas.microsoft.com/office/drawing/2014/main" id="{A059D6C4-556B-D92A-4F14-EC8C501FA462}"/>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8617713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where </a:t>
            </a:r>
            <a:r>
              <a:rPr lang="en-US" sz="1200" b="1" i="0" kern="1200" dirty="0" err="1">
                <a:solidFill>
                  <a:schemeClr val="tx1"/>
                </a:solidFill>
                <a:effectLst/>
                <a:latin typeface="+mn-lt"/>
                <a:ea typeface="+mn-ea"/>
                <a:cs typeface="+mn-cs"/>
              </a:rPr>
              <a:t>webauthn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comes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 standard web API that is being build into modern browsers and devices. </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laptop, or USB security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credentials themselves are stored in dedicated hardware chips called Trusted Platform Modules. These TPMs generate and store private keys in a secure environment that is isolated from the rest of the device, making it very difficult for malicious software to access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Most devices require a second level of authentication, such as a fingerprint reader or PIN code, in order to access the stored keys, so it's harder for a thief to use the passkeys stored on a stolen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other thing you need to know about is called FIDO2.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5.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52.png"/><Relationship Id="rId10" Type="http://schemas.openxmlformats.org/officeDocument/2006/relationships/image" Target="../media/image35.png"/><Relationship Id="rId4" Type="http://schemas.openxmlformats.org/officeDocument/2006/relationships/image" Target="../media/image51.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52.png"/><Relationship Id="rId10" Type="http://schemas.openxmlformats.org/officeDocument/2006/relationships/image" Target="../media/image35.png"/><Relationship Id="rId4" Type="http://schemas.openxmlformats.org/officeDocument/2006/relationships/image" Target="../media/image51.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higher quality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Decentralized</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30E9ED9D-35DF-94BF-0A5D-39BEE98C309D}"/>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8A6C087F-3387-03C5-3F4E-8F420181300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8479DF67-C917-BE92-9162-17F568864EDB}"/>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BD54456-D476-F21C-1937-A6A6D2EF4EA2}"/>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1DF741C-80F5-6300-E75A-A93BC4C3E5A3}"/>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AF0285B7-9E2D-9F6B-E822-D9AD43F7D6D1}"/>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DBF67CE6-FB35-9D66-19F1-CB21F36EA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6136A05-F3FA-6F28-90B4-333F8C7A6B8B}"/>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BA6988A-76DB-580C-6BE1-FC1FDF71C35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DD3CF08-0812-4A6D-7253-CE5FBE95AB56}"/>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45483C07-C740-3C66-A279-5735C647BD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42A59195-D21D-48E8-B480-0CC723B7E57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254A837C-1A15-3AC7-A266-512C89F5F08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E8D6031-1512-C16D-413A-CB959D870E5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C00BB5AA-4491-9A6E-637B-926DC0042FC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7DFB63-EE21-B678-9591-5AEBC8C7D73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8570D827-564D-FB84-1835-CCBA7D1AC9EA}"/>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CA4ECD66-BC28-FE08-42B5-C7DDFC9818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F942CE3E-94AE-34FC-0AAB-44A6D0A58D70}"/>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282F9672-DA53-A679-22BF-7AA581167556}"/>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A37EB14E-C64F-E8D5-FE49-BC6C6F35152D}"/>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
        <p:nvSpPr>
          <p:cNvPr id="53" name="!!rectNonce">
            <a:extLst>
              <a:ext uri="{FF2B5EF4-FFF2-40B4-BE49-F238E27FC236}">
                <a16:creationId xmlns:a16="http://schemas.microsoft.com/office/drawing/2014/main" id="{FAD9F7AF-1311-59A8-6464-7D47C269F19F}"/>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2842083-F55F-819B-9F7D-457B7CFFE405}"/>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cxnSp>
        <p:nvCxnSpPr>
          <p:cNvPr id="20" name="!!Arrow 1">
            <a:extLst>
              <a:ext uri="{FF2B5EF4-FFF2-40B4-BE49-F238E27FC236}">
                <a16:creationId xmlns:a16="http://schemas.microsoft.com/office/drawing/2014/main" id="{56979A69-2B6D-9695-A974-EEE19F88E8A8}"/>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7306B5-F527-711B-402D-A79C4CFF32E8}"/>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4" name="Picture 2">
            <a:extLst>
              <a:ext uri="{FF2B5EF4-FFF2-40B4-BE49-F238E27FC236}">
                <a16:creationId xmlns:a16="http://schemas.microsoft.com/office/drawing/2014/main" id="{5B7B524B-AF7B-98CE-3215-67C76A3B8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6C2D49D7-49A8-2506-596D-428071C86856}"/>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1277A-A416-E820-6EAA-0B6F3725E9F1}"/>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
        <p:nvSpPr>
          <p:cNvPr id="27" name="Thought Bubble: Cloud 26">
            <a:extLst>
              <a:ext uri="{FF2B5EF4-FFF2-40B4-BE49-F238E27FC236}">
                <a16:creationId xmlns:a16="http://schemas.microsoft.com/office/drawing/2014/main" id="{528C0A8A-1D76-80D0-9C81-39E6B45AAFD5}"/>
              </a:ext>
            </a:extLst>
          </p:cNvPr>
          <p:cNvSpPr/>
          <p:nvPr/>
        </p:nvSpPr>
        <p:spPr>
          <a:xfrm>
            <a:off x="-104980" y="5364270"/>
            <a:ext cx="3297231" cy="1363845"/>
          </a:xfrm>
          <a:prstGeom prst="cloudCallout">
            <a:avLst>
              <a:gd name="adj1" fmla="val 51160"/>
              <a:gd name="adj2" fmla="val -643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B904FD-B747-03F1-F847-80D93D46A29A}"/>
              </a:ext>
            </a:extLst>
          </p:cNvPr>
          <p:cNvSpPr txBox="1"/>
          <p:nvPr/>
        </p:nvSpPr>
        <p:spPr>
          <a:xfrm rot="20952547">
            <a:off x="238679" y="555376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But what if I stole the device?</a:t>
            </a:r>
            <a:endParaRPr lang="en-US" dirty="0">
              <a:solidFill>
                <a:schemeClr val="bg1">
                  <a:lumMod val="50000"/>
                </a:schemeClr>
              </a:solidFill>
              <a:latin typeface="Segoe Print" panose="02000600000000000000" pitchFamily="2" charset="0"/>
            </a:endParaRPr>
          </a:p>
        </p:txBody>
      </p:sp>
      <p:cxnSp>
        <p:nvCxnSpPr>
          <p:cNvPr id="29" name="!!Arrow 1">
            <a:extLst>
              <a:ext uri="{FF2B5EF4-FFF2-40B4-BE49-F238E27FC236}">
                <a16:creationId xmlns:a16="http://schemas.microsoft.com/office/drawing/2014/main" id="{6AA92EFC-94BA-CB4D-4355-826122389763}"/>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8837E5-2CBB-A074-243D-3B4244529EB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1" name="!!Arrow 1">
            <a:extLst>
              <a:ext uri="{FF2B5EF4-FFF2-40B4-BE49-F238E27FC236}">
                <a16:creationId xmlns:a16="http://schemas.microsoft.com/office/drawing/2014/main" id="{D9A6EAEF-170E-D860-E22F-4A3D567EC152}"/>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Txt4">
            <a:extLst>
              <a:ext uri="{FF2B5EF4-FFF2-40B4-BE49-F238E27FC236}">
                <a16:creationId xmlns:a16="http://schemas.microsoft.com/office/drawing/2014/main" id="{86769BFA-2243-3C9E-1750-0ACD2EB6CFDA}"/>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sp>
        <p:nvSpPr>
          <p:cNvPr id="33" name="Txt4">
            <a:extLst>
              <a:ext uri="{FF2B5EF4-FFF2-40B4-BE49-F238E27FC236}">
                <a16:creationId xmlns:a16="http://schemas.microsoft.com/office/drawing/2014/main" id="{1F64BB8A-0FD0-63D3-1A8C-B4F63B538C02}"/>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spTree>
    <p:extLst>
      <p:ext uri="{BB962C8B-B14F-4D97-AF65-F5344CB8AC3E}">
        <p14:creationId xmlns:p14="http://schemas.microsoft.com/office/powerpoint/2010/main" val="43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36" presetClass="path" presetSubtype="0" decel="48000" fill="hold" nodeType="withEffect">
                                  <p:stCondLst>
                                    <p:cond delay="0"/>
                                  </p:stCondLst>
                                  <p:childTnLst>
                                    <p:animMotion origin="layout" path="M 3.95833E-6 -2.59259E-6 L 3.95833E-6 0.15556 C 3.95833E-6 0.22547 -0.05443 0.32315 -0.19597 0.32315 C -0.30131 0.32315 -0.52657 0.31158 -0.63177 0.31158 " pathEditMode="relative" rAng="0" ptsTypes="AAAA">
                                      <p:cBhvr>
                                        <p:cTn id="21" dur="1000" fill="hold"/>
                                        <p:tgtEl>
                                          <p:spTgt spid="24"/>
                                        </p:tgtEl>
                                        <p:attrNameLst>
                                          <p:attrName>ppt_x</p:attrName>
                                          <p:attrName>ppt_y</p:attrName>
                                        </p:attrNameLst>
                                      </p:cBhvr>
                                      <p:rCtr x="-31589" y="16157"/>
                                    </p:animMotion>
                                  </p:childTnLst>
                                </p:cTn>
                              </p:par>
                              <p:par>
                                <p:cTn id="22" presetID="8" presetClass="emph" presetSubtype="0" fill="hold" nodeType="withEffect">
                                  <p:stCondLst>
                                    <p:cond delay="0"/>
                                  </p:stCondLst>
                                  <p:childTnLst>
                                    <p:animRot by="1920000">
                                      <p:cBhvr>
                                        <p:cTn id="23" dur="1000" fill="hold"/>
                                        <p:tgtEl>
                                          <p:spTgt spid="24"/>
                                        </p:tgtEl>
                                        <p:attrNameLst>
                                          <p:attrName>r</p:attrName>
                                        </p:attrNameLst>
                                      </p:cBhvr>
                                    </p:animRot>
                                  </p:childTnLst>
                                </p:cTn>
                              </p:par>
                              <p:par>
                                <p:cTn id="24" presetID="10" presetClass="exit" presetSubtype="0" fill="hold" grpId="0"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0" grpId="0"/>
      <p:bldP spid="32" grpId="0"/>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Bit.ly/BeerCity24Auth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76647"/>
            <a:ext cx="2118472"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mc:Choice xmlns:p14="http://schemas.microsoft.com/office/powerpoint/2010/main" Requires="p14">
      <p:transition spd="slow">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119377</TotalTime>
  <Words>13872</Words>
  <Application>Microsoft Office PowerPoint</Application>
  <PresentationFormat>Widescreen</PresentationFormat>
  <Paragraphs>2306</Paragraphs>
  <Slides>146</Slides>
  <Notes>146</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1463</cp:revision>
  <dcterms:created xsi:type="dcterms:W3CDTF">2013-12-09T01:29:59Z</dcterms:created>
  <dcterms:modified xsi:type="dcterms:W3CDTF">2024-11-11T19:07:01Z</dcterms:modified>
</cp:coreProperties>
</file>